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4"/>
  </p:sldMasterIdLst>
  <p:notesMasterIdLst>
    <p:notesMasterId r:id="rId17"/>
  </p:notesMasterIdLst>
  <p:sldIdLst>
    <p:sldId id="256" r:id="rId5"/>
    <p:sldId id="263" r:id="rId6"/>
    <p:sldId id="276" r:id="rId7"/>
    <p:sldId id="264" r:id="rId8"/>
    <p:sldId id="265" r:id="rId9"/>
    <p:sldId id="266" r:id="rId10"/>
    <p:sldId id="267" r:id="rId11"/>
    <p:sldId id="268" r:id="rId12"/>
    <p:sldId id="269" r:id="rId13"/>
    <p:sldId id="270" r:id="rId14"/>
    <p:sldId id="271" r:id="rId15"/>
    <p:sldId id="27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8AD9107-1615-458B-8AB2-05C39F31EF52}">
          <p14:sldIdLst>
            <p14:sldId id="256"/>
            <p14:sldId id="263"/>
            <p14:sldId id="276"/>
            <p14:sldId id="264"/>
            <p14:sldId id="265"/>
            <p14:sldId id="266"/>
            <p14:sldId id="267"/>
            <p14:sldId id="268"/>
            <p14:sldId id="269"/>
            <p14:sldId id="270"/>
            <p14:sldId id="271"/>
            <p14:sldId id="27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ukhesh Sai" initials="MS" lastIdx="1" clrIdx="0">
    <p:extLst>
      <p:ext uri="{19B8F6BF-5375-455C-9EA6-DF929625EA0E}">
        <p15:presenceInfo xmlns:p15="http://schemas.microsoft.com/office/powerpoint/2012/main" userId="44a86c33a251c71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4660"/>
  </p:normalViewPr>
  <p:slideViewPr>
    <p:cSldViewPr snapToGrid="0">
      <p:cViewPr varScale="1">
        <p:scale>
          <a:sx n="70" d="100"/>
          <a:sy n="70" d="100"/>
        </p:scale>
        <p:origin x="73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png>
</file>

<file path=ppt/media/image2.jpeg>
</file>

<file path=ppt/media/image3.jfif>
</file>

<file path=ppt/media/image4.jfif>
</file>

<file path=ppt/media/image5.jf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5/7/2024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CAFE9EF-BFD3-43EA-A868-783EE64D3026}" type="datetime1">
              <a:rPr lang="en-US" smtClean="0"/>
              <a:t>5/7/2024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088700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3294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87336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722814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746131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5/7/2024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261631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5/7/2024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044318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A7E8C0-DCD6-4618-824E-E5B47E37F774}" type="datetime1">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100616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C6133B-A04A-40C7-999B-6B964B69F57E}" type="datetime1">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45517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466FB9-D28B-49B1-96AA-2DC4A0B82672}" type="datetime1">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9772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6763742-95DB-4727-9E2D-E67133874C57}" type="datetime1">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69806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F4C757-AC18-4BD4-B58D-C09C7F56266E}" type="datetime1">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39755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A06CBA-D419-41FA-8B3E-D17E24A5F335}" type="datetime1">
              <a:rPr lang="en-US" smtClean="0"/>
              <a:t>5/7/2024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0855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24B8EF-695A-4D91-86E6-BD3ABF986DC6}" type="datetime1">
              <a:rPr lang="en-US" smtClean="0"/>
              <a:t>5/7/2024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3927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5/7/2024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83436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86325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915885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5/7/2024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81806703"/>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fif"/><Relationship Id="rId2" Type="http://schemas.openxmlformats.org/officeDocument/2006/relationships/image" Target="../media/image4.jfi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f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xmlns="" id="{9648A932-5E17-4859-9FE3-70EB96EA5C70}"/>
              </a:ext>
            </a:extLst>
          </p:cNvPr>
          <p:cNvPicPr>
            <a:picLocks noChangeAspect="1"/>
          </p:cNvPicPr>
          <p:nvPr/>
        </p:nvPicPr>
        <p:blipFill rotWithShape="1">
          <a:blip r:embed="rId3">
            <a:alphaModFix amt="41000"/>
          </a:blip>
          <a:srcRect l="9091" t="3462" b="19929"/>
          <a:stretch/>
        </p:blipFill>
        <p:spPr>
          <a:xfrm>
            <a:off x="0" y="0"/>
            <a:ext cx="12191980" cy="6858000"/>
          </a:xfrm>
          <a:prstGeom prst="rect">
            <a:avLst/>
          </a:prstGeom>
        </p:spPr>
      </p:pic>
      <p:sp>
        <p:nvSpPr>
          <p:cNvPr id="2" name="Title 1">
            <a:extLst>
              <a:ext uri="{FF2B5EF4-FFF2-40B4-BE49-F238E27FC236}">
                <a16:creationId xmlns:a16="http://schemas.microsoft.com/office/drawing/2014/main" xmlns="" id="{AF6636B6-A233-459A-95E5-DFBD46F360BC}"/>
              </a:ext>
            </a:extLst>
          </p:cNvPr>
          <p:cNvSpPr>
            <a:spLocks noGrp="1"/>
          </p:cNvSpPr>
          <p:nvPr>
            <p:ph type="ctrTitle"/>
          </p:nvPr>
        </p:nvSpPr>
        <p:spPr>
          <a:xfrm>
            <a:off x="742950" y="323849"/>
            <a:ext cx="10687050" cy="6191251"/>
          </a:xfrm>
        </p:spPr>
        <p:txBody>
          <a:bodyPr>
            <a:normAutofit fontScale="90000"/>
          </a:bodyPr>
          <a:lstStyle/>
          <a:p>
            <a:pPr marL="1146810" marR="1798320" indent="1905" algn="l">
              <a:lnSpc>
                <a:spcPct val="131700"/>
              </a:lnSpc>
              <a:spcBef>
                <a:spcPts val="110"/>
              </a:spcBef>
            </a:pPr>
            <a:r>
              <a:rPr lang="en-US" sz="4400" dirty="0" smtClean="0">
                <a:effectLst/>
                <a:latin typeface="Aptos" panose="020B0004020202020204" pitchFamily="34" charset="0"/>
              </a:rPr>
              <a:t>BOOK  RECOMMENDATION SYSTEM </a:t>
            </a:r>
            <a:br>
              <a:rPr lang="en-US" sz="4400" dirty="0" smtClean="0">
                <a:effectLst/>
                <a:latin typeface="Aptos" panose="020B0004020202020204" pitchFamily="34" charset="0"/>
              </a:rPr>
            </a:br>
            <a:r>
              <a:rPr lang="en-US" sz="4400" dirty="0" smtClean="0">
                <a:effectLst/>
                <a:latin typeface="Aptos" panose="020B0004020202020204" pitchFamily="34" charset="0"/>
              </a:rPr>
              <a:t>USING </a:t>
            </a:r>
            <a:r>
              <a:rPr lang="en-US" sz="4400" dirty="0">
                <a:effectLst/>
                <a:latin typeface="Aptos" panose="020B0004020202020204" pitchFamily="34" charset="0"/>
              </a:rPr>
              <a:t>MACHINE LEARNING - BB21</a:t>
            </a:r>
            <a:r>
              <a:rPr lang="en-US" sz="4400" dirty="0" smtClean="0">
                <a:effectLst/>
                <a:latin typeface="Aptos" panose="020B0004020202020204" pitchFamily="34" charset="0"/>
              </a:rPr>
              <a:t/>
            </a:r>
            <a:br>
              <a:rPr lang="en-US" sz="4400" dirty="0" smtClean="0">
                <a:effectLst/>
                <a:latin typeface="Aptos" panose="020B0004020202020204" pitchFamily="34" charset="0"/>
              </a:rPr>
            </a:br>
            <a:r>
              <a:rPr lang="en-US" sz="4400" dirty="0" smtClean="0">
                <a:effectLst/>
                <a:latin typeface="Aptos" panose="020B0004020202020204" pitchFamily="34" charset="0"/>
              </a:rPr>
              <a:t>									</a:t>
            </a:r>
            <a:r>
              <a:rPr lang="en-US" sz="3600" dirty="0">
                <a:effectLst/>
                <a:latin typeface="Aptos" panose="020B0004020202020204" pitchFamily="34" charset="0"/>
              </a:rPr>
              <a:t/>
            </a:r>
            <a:br>
              <a:rPr lang="en-US" sz="3600" dirty="0">
                <a:effectLst/>
                <a:latin typeface="Aptos" panose="020B0004020202020204" pitchFamily="34" charset="0"/>
              </a:rPr>
            </a:br>
            <a:r>
              <a:rPr lang="en-US" sz="3100" dirty="0" smtClean="0">
                <a:effectLst/>
                <a:latin typeface="Aptos" panose="020B0004020202020204" pitchFamily="34" charset="0"/>
              </a:rPr>
              <a:t>ORCHU </a:t>
            </a:r>
            <a:r>
              <a:rPr lang="en-US" sz="3100" dirty="0" smtClean="0">
                <a:effectLst>
                  <a:outerShdw blurRad="38100" dist="38100" dir="2700000" algn="tl">
                    <a:srgbClr val="000000">
                      <a:alpha val="43137"/>
                    </a:srgbClr>
                  </a:outerShdw>
                </a:effectLst>
                <a:latin typeface="+mn-lt"/>
              </a:rPr>
              <a:t>VENKATA</a:t>
            </a:r>
            <a:r>
              <a:rPr lang="en-US" sz="3100" dirty="0" smtClean="0">
                <a:effectLst/>
                <a:latin typeface="Aptos" panose="020B0004020202020204" pitchFamily="34" charset="0"/>
              </a:rPr>
              <a:t> </a:t>
            </a:r>
            <a:r>
              <a:rPr lang="en-US" sz="3100" smtClean="0">
                <a:effectLst/>
                <a:latin typeface="Aptos" panose="020B0004020202020204" pitchFamily="34" charset="0"/>
              </a:rPr>
              <a:t>ASHOK                             </a:t>
            </a:r>
            <a:r>
              <a:rPr lang="en-IN" sz="3100" b="1" spc="10" smtClean="0">
                <a:latin typeface="+mn-lt"/>
                <a:cs typeface="Times New Roman" panose="02020603050405020304" pitchFamily="18" charset="0"/>
              </a:rPr>
              <a:t>: </a:t>
            </a:r>
            <a:r>
              <a:rPr lang="en-IN" sz="3100" b="1" spc="-15" dirty="0" smtClean="0">
                <a:latin typeface="Aptos" panose="020B0004020202020204" pitchFamily="34" charset="0"/>
                <a:cs typeface="Times New Roman" panose="02020603050405020304" pitchFamily="18" charset="0"/>
              </a:rPr>
              <a:t>20471A1242</a:t>
            </a:r>
            <a:r>
              <a:rPr lang="en-IN" sz="3100" b="1" spc="-10" dirty="0" smtClean="0">
                <a:latin typeface="+mn-lt"/>
                <a:cs typeface="Times New Roman" panose="02020603050405020304" pitchFamily="18" charset="0"/>
              </a:rPr>
              <a:t> </a:t>
            </a:r>
            <a:r>
              <a:rPr lang="en-IN" sz="3100" b="1" spc="-10" dirty="0">
                <a:latin typeface="+mn-lt"/>
                <a:cs typeface="Times New Roman" panose="02020603050405020304" pitchFamily="18" charset="0"/>
              </a:rPr>
              <a:t/>
            </a:r>
            <a:br>
              <a:rPr lang="en-IN" sz="3100" b="1" spc="-10" dirty="0">
                <a:latin typeface="+mn-lt"/>
                <a:cs typeface="Times New Roman" panose="02020603050405020304" pitchFamily="18" charset="0"/>
              </a:rPr>
            </a:br>
            <a:r>
              <a:rPr lang="en-IN" sz="3100" spc="-10" dirty="0" smtClean="0">
                <a:latin typeface="+mn-lt"/>
                <a:cs typeface="Times New Roman" panose="02020603050405020304" pitchFamily="18" charset="0"/>
              </a:rPr>
              <a:t>BOLIGARLA PENCHALA PRATHAP </a:t>
            </a:r>
            <a:r>
              <a:rPr lang="en-IN" sz="3100" b="1" dirty="0" smtClean="0">
                <a:latin typeface="+mn-lt"/>
                <a:cs typeface="Times New Roman" panose="02020603050405020304" pitchFamily="18" charset="0"/>
              </a:rPr>
              <a:t>:   </a:t>
            </a:r>
            <a:r>
              <a:rPr lang="en-IN" sz="3100" b="1" spc="-20" dirty="0" smtClean="0">
                <a:latin typeface="Aptos" panose="020B0004020202020204" pitchFamily="34" charset="0"/>
                <a:cs typeface="Times New Roman" panose="02020603050405020304" pitchFamily="18" charset="0"/>
              </a:rPr>
              <a:t>20471A1208</a:t>
            </a:r>
            <a:r>
              <a:rPr lang="en-IN" sz="3100" b="1" spc="-15" dirty="0" smtClean="0">
                <a:latin typeface="Aptos" panose="020B0004020202020204" pitchFamily="34" charset="0"/>
                <a:cs typeface="Times New Roman" panose="02020603050405020304" pitchFamily="18" charset="0"/>
              </a:rPr>
              <a:t> </a:t>
            </a:r>
            <a:r>
              <a:rPr lang="en-IN" sz="3100" b="1" spc="-5" dirty="0">
                <a:latin typeface="+mn-lt"/>
                <a:cs typeface="Times New Roman" panose="02020603050405020304" pitchFamily="18" charset="0"/>
              </a:rPr>
              <a:t/>
            </a:r>
            <a:br>
              <a:rPr lang="en-IN" sz="3100" b="1" spc="-5" dirty="0">
                <a:latin typeface="+mn-lt"/>
                <a:cs typeface="Times New Roman" panose="02020603050405020304" pitchFamily="18" charset="0"/>
              </a:rPr>
            </a:br>
            <a:r>
              <a:rPr lang="en-IN" sz="3100" spc="-5" dirty="0" smtClean="0">
                <a:latin typeface="+mn-lt"/>
                <a:cs typeface="Times New Roman" panose="02020603050405020304" pitchFamily="18" charset="0"/>
              </a:rPr>
              <a:t>ORUGANTI JAYA KRISHNA                 </a:t>
            </a:r>
            <a:r>
              <a:rPr lang="en-IN" sz="3100" b="1" spc="-5" dirty="0" smtClean="0">
                <a:latin typeface="+mn-lt"/>
                <a:cs typeface="Times New Roman" panose="02020603050405020304" pitchFamily="18" charset="0"/>
              </a:rPr>
              <a:t>: </a:t>
            </a:r>
            <a:r>
              <a:rPr lang="en-IN" sz="3100" b="1" spc="-5" dirty="0" smtClean="0">
                <a:latin typeface="Aptos" panose="020B0004020202020204" pitchFamily="34" charset="0"/>
                <a:cs typeface="Times New Roman" panose="02020603050405020304" pitchFamily="18" charset="0"/>
              </a:rPr>
              <a:t>20471A1243</a:t>
            </a:r>
            <a:r>
              <a:rPr lang="en-IN" sz="3100" b="1" dirty="0">
                <a:latin typeface="+mn-lt"/>
                <a:cs typeface="Times New Roman" panose="02020603050405020304" pitchFamily="18" charset="0"/>
              </a:rPr>
              <a:t/>
            </a:r>
            <a:br>
              <a:rPr lang="en-IN" sz="3100" b="1" dirty="0">
                <a:latin typeface="+mn-lt"/>
                <a:cs typeface="Times New Roman" panose="02020603050405020304" pitchFamily="18" charset="0"/>
              </a:rPr>
            </a:br>
            <a:r>
              <a:rPr lang="en-IN" sz="3100" dirty="0">
                <a:latin typeface="+mn-lt"/>
                <a:cs typeface="Segoe UI"/>
              </a:rPr>
              <a:t/>
            </a:r>
            <a:br>
              <a:rPr lang="en-IN" sz="3100" dirty="0">
                <a:latin typeface="+mn-lt"/>
                <a:cs typeface="Segoe UI"/>
              </a:rPr>
            </a:br>
            <a:r>
              <a:rPr lang="en-IN" sz="3100" spc="-20" dirty="0">
                <a:latin typeface="Aptos" panose="020B0004020202020204" pitchFamily="34" charset="0"/>
                <a:cs typeface="Times New Roman" panose="02020603050405020304" pitchFamily="18" charset="0"/>
              </a:rPr>
              <a:t>    </a:t>
            </a:r>
            <a:r>
              <a:rPr lang="en-IN" sz="3100" spc="-20" dirty="0" smtClean="0">
                <a:latin typeface="Aptos" panose="020B0004020202020204" pitchFamily="34" charset="0"/>
                <a:cs typeface="Times New Roman" panose="02020603050405020304" pitchFamily="18" charset="0"/>
              </a:rPr>
              <a:t>                </a:t>
            </a:r>
            <a:r>
              <a:rPr lang="en-IN" sz="2700" b="1" spc="-20" dirty="0" smtClean="0">
                <a:latin typeface="Aptos" panose="020B0004020202020204" pitchFamily="34" charset="0"/>
                <a:cs typeface="Times New Roman" panose="02020603050405020304" pitchFamily="18" charset="0"/>
              </a:rPr>
              <a:t>PROJECT</a:t>
            </a:r>
            <a:r>
              <a:rPr lang="en-IN" sz="2700" b="1" spc="10" dirty="0" smtClean="0">
                <a:latin typeface="Aptos" panose="020B0004020202020204" pitchFamily="34" charset="0"/>
                <a:cs typeface="Times New Roman" panose="02020603050405020304" pitchFamily="18" charset="0"/>
              </a:rPr>
              <a:t> </a:t>
            </a:r>
            <a:r>
              <a:rPr lang="en-IN" sz="2700" b="1" dirty="0" smtClean="0">
                <a:latin typeface="Aptos" panose="020B0004020202020204" pitchFamily="34" charset="0"/>
                <a:cs typeface="Times New Roman" panose="02020603050405020304" pitchFamily="18" charset="0"/>
              </a:rPr>
              <a:t>GUIDE </a:t>
            </a:r>
            <a:r>
              <a:rPr lang="en-IN" sz="3100" b="1" dirty="0" smtClean="0">
                <a:latin typeface="+mn-lt"/>
                <a:cs typeface="Times New Roman" panose="02020603050405020304" pitchFamily="18" charset="0"/>
              </a:rPr>
              <a:t>: </a:t>
            </a:r>
            <a:r>
              <a:rPr lang="en-IN" sz="3100" b="1" dirty="0" err="1" smtClean="0">
                <a:latin typeface="+mn-lt"/>
                <a:cs typeface="Times New Roman" panose="02020603050405020304" pitchFamily="18" charset="0"/>
              </a:rPr>
              <a:t>SK.Mohammedjany</a:t>
            </a:r>
            <a:r>
              <a:rPr lang="en-IN" sz="3100" b="1" spc="-5" dirty="0" err="1" smtClean="0">
                <a:latin typeface="+mn-lt"/>
                <a:cs typeface="Times New Roman" panose="02020603050405020304" pitchFamily="18" charset="0"/>
              </a:rPr>
              <a:t>,Asst</a:t>
            </a:r>
            <a:r>
              <a:rPr lang="en-IN" sz="3100" b="1" spc="5" dirty="0" smtClean="0">
                <a:latin typeface="+mn-lt"/>
                <a:cs typeface="Times New Roman" panose="02020603050405020304" pitchFamily="18" charset="0"/>
              </a:rPr>
              <a:t> </a:t>
            </a:r>
            <a:r>
              <a:rPr lang="en-IN" sz="3100" b="1" spc="-15" dirty="0">
                <a:latin typeface="+mn-lt"/>
                <a:cs typeface="Times New Roman" panose="02020603050405020304" pitchFamily="18" charset="0"/>
              </a:rPr>
              <a:t>Professor</a:t>
            </a:r>
            <a:r>
              <a:rPr lang="en-IN" sz="3100" b="1" dirty="0">
                <a:latin typeface="+mn-lt"/>
                <a:cs typeface="Times New Roman" panose="02020603050405020304" pitchFamily="18" charset="0"/>
              </a:rPr>
              <a:t/>
            </a:r>
            <a:br>
              <a:rPr lang="en-IN" sz="3100" b="1" dirty="0">
                <a:latin typeface="+mn-lt"/>
                <a:cs typeface="Times New Roman" panose="02020603050405020304" pitchFamily="18" charset="0"/>
              </a:rPr>
            </a:br>
            <a:r>
              <a:rPr lang="en-US" sz="3100" dirty="0">
                <a:effectLst/>
                <a:latin typeface="Times New Roman" panose="02020603050405020304" pitchFamily="18" charset="0"/>
                <a:ea typeface="Times New Roman" panose="02020603050405020304" pitchFamily="18" charset="0"/>
              </a:rPr>
              <a:t/>
            </a:r>
            <a:br>
              <a:rPr lang="en-US" sz="3100" dirty="0">
                <a:effectLst/>
                <a:latin typeface="Times New Roman" panose="02020603050405020304" pitchFamily="18" charset="0"/>
                <a:ea typeface="Times New Roman" panose="02020603050405020304" pitchFamily="18" charset="0"/>
              </a:rPr>
            </a:br>
            <a:r>
              <a:rPr lang="en-US" sz="3600" dirty="0">
                <a:effectLst/>
                <a:latin typeface="Times New Roman" panose="02020603050405020304" pitchFamily="18" charset="0"/>
                <a:ea typeface="Times New Roman" panose="02020603050405020304" pitchFamily="18" charset="0"/>
              </a:rPr>
              <a:t/>
            </a:r>
            <a:br>
              <a:rPr lang="en-US" sz="3600" dirty="0">
                <a:effectLst/>
                <a:latin typeface="Times New Roman" panose="02020603050405020304" pitchFamily="18" charset="0"/>
                <a:ea typeface="Times New Roman" panose="02020603050405020304" pitchFamily="18" charset="0"/>
              </a:rPr>
            </a:br>
            <a:r>
              <a:rPr lang="en-US" sz="3600" dirty="0">
                <a:effectLst/>
                <a:latin typeface="Times New Roman" panose="02020603050405020304" pitchFamily="18" charset="0"/>
                <a:ea typeface="Times New Roman" panose="02020603050405020304" pitchFamily="18" charset="0"/>
              </a:rPr>
              <a:t/>
            </a:r>
            <a:br>
              <a:rPr lang="en-US" sz="3600" dirty="0">
                <a:effectLst/>
                <a:latin typeface="Times New Roman" panose="02020603050405020304" pitchFamily="18" charset="0"/>
                <a:ea typeface="Times New Roman" panose="02020603050405020304" pitchFamily="18" charset="0"/>
              </a:rPr>
            </a:br>
            <a:r>
              <a:rPr lang="en-US" sz="3600" dirty="0">
                <a:effectLst/>
                <a:latin typeface="Times New Roman" panose="02020603050405020304" pitchFamily="18" charset="0"/>
                <a:ea typeface="Times New Roman" panose="02020603050405020304" pitchFamily="18" charset="0"/>
              </a:rPr>
              <a:t/>
            </a:r>
            <a:br>
              <a:rPr lang="en-US" sz="3600" dirty="0">
                <a:effectLst/>
                <a:latin typeface="Times New Roman" panose="02020603050405020304" pitchFamily="18" charset="0"/>
                <a:ea typeface="Times New Roman" panose="02020603050405020304" pitchFamily="18" charset="0"/>
              </a:rPr>
            </a:br>
            <a:r>
              <a:rPr lang="en-US" sz="3600" dirty="0">
                <a:effectLst/>
                <a:latin typeface="Times New Roman" panose="02020603050405020304" pitchFamily="18" charset="0"/>
                <a:ea typeface="Times New Roman" panose="02020603050405020304" pitchFamily="18" charset="0"/>
              </a:rPr>
              <a:t/>
            </a:r>
            <a:br>
              <a:rPr lang="en-US" sz="3600" dirty="0">
                <a:effectLst/>
                <a:latin typeface="Times New Roman" panose="02020603050405020304" pitchFamily="18" charset="0"/>
                <a:ea typeface="Times New Roman" panose="02020603050405020304" pitchFamily="18" charset="0"/>
              </a:rPr>
            </a:br>
            <a:r>
              <a:rPr lang="en-US" sz="3600" dirty="0">
                <a:effectLst/>
                <a:latin typeface="Times New Roman" panose="02020603050405020304" pitchFamily="18" charset="0"/>
                <a:ea typeface="Times New Roman" panose="02020603050405020304" pitchFamily="18" charset="0"/>
              </a:rPr>
              <a:t/>
            </a:r>
            <a:br>
              <a:rPr lang="en-US" sz="3600" dirty="0">
                <a:effectLst/>
                <a:latin typeface="Times New Roman" panose="02020603050405020304" pitchFamily="18" charset="0"/>
                <a:ea typeface="Times New Roman" panose="02020603050405020304" pitchFamily="18" charset="0"/>
              </a:rPr>
            </a:br>
            <a:endParaRPr lang="en-US" sz="3600" dirty="0">
              <a:effectLst/>
            </a:endParaRPr>
          </a:p>
        </p:txBody>
      </p:sp>
    </p:spTree>
    <p:extLst>
      <p:ext uri="{BB962C8B-B14F-4D97-AF65-F5344CB8AC3E}">
        <p14:creationId xmlns:p14="http://schemas.microsoft.com/office/powerpoint/2010/main" val="35497506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EE103F-3A8B-94F2-1C46-980418FB0A4B}"/>
              </a:ext>
            </a:extLst>
          </p:cNvPr>
          <p:cNvSpPr>
            <a:spLocks noGrp="1"/>
          </p:cNvSpPr>
          <p:nvPr>
            <p:ph type="title"/>
          </p:nvPr>
        </p:nvSpPr>
        <p:spPr>
          <a:xfrm>
            <a:off x="430306" y="365125"/>
            <a:ext cx="10923494" cy="827181"/>
          </a:xfrm>
        </p:spPr>
        <p:txBody>
          <a:bodyPr>
            <a:normAutofit fontScale="90000"/>
          </a:bodyPr>
          <a:lstStyle/>
          <a:p>
            <a:r>
              <a:rPr lang="en-US" u="sng" dirty="0"/>
              <a:t>Dataset pre-processing</a:t>
            </a:r>
          </a:p>
        </p:txBody>
      </p:sp>
      <p:sp>
        <p:nvSpPr>
          <p:cNvPr id="3" name="Content Placeholder 2">
            <a:extLst>
              <a:ext uri="{FF2B5EF4-FFF2-40B4-BE49-F238E27FC236}">
                <a16:creationId xmlns:a16="http://schemas.microsoft.com/office/drawing/2014/main" xmlns="" id="{C5A9C246-F315-E494-C835-E6AC5C009AAC}"/>
              </a:ext>
            </a:extLst>
          </p:cNvPr>
          <p:cNvSpPr>
            <a:spLocks noGrp="1"/>
          </p:cNvSpPr>
          <p:nvPr>
            <p:ph idx="1"/>
          </p:nvPr>
        </p:nvSpPr>
        <p:spPr>
          <a:xfrm>
            <a:off x="430306" y="1389529"/>
            <a:ext cx="10923494" cy="4787434"/>
          </a:xfrm>
        </p:spPr>
        <p:txBody>
          <a:bodyPr>
            <a:normAutofit lnSpcReduction="10000"/>
          </a:bodyPr>
          <a:lstStyle/>
          <a:p>
            <a:pPr algn="just">
              <a:lnSpc>
                <a:spcPct val="150000"/>
              </a:lnSpc>
              <a:spcBef>
                <a:spcPts val="30"/>
              </a:spcBef>
            </a:pPr>
            <a:r>
              <a:rPr lang="en-GB" sz="2400" dirty="0"/>
              <a:t>Remove duplicates, handle missing values, and address inconsistencies to ensure data integrity and reliability for subsequent analysis</a:t>
            </a:r>
            <a:r>
              <a:rPr lang="en-GB" sz="2400" dirty="0" smtClean="0"/>
              <a:t>.</a:t>
            </a:r>
          </a:p>
          <a:p>
            <a:pPr algn="just">
              <a:lnSpc>
                <a:spcPct val="150000"/>
              </a:lnSpc>
              <a:spcBef>
                <a:spcPts val="30"/>
              </a:spcBef>
            </a:pPr>
            <a:r>
              <a:rPr lang="en-GB" sz="2400" dirty="0"/>
              <a:t>Tokenize, remove stop words, punctuation, and special characters, and apply stemming or lemmatization to prepare textual data (e.g., book summaries, reviews) for analysis</a:t>
            </a:r>
            <a:r>
              <a:rPr lang="en-GB" sz="2400" dirty="0" smtClean="0"/>
              <a:t>.</a:t>
            </a:r>
          </a:p>
          <a:p>
            <a:pPr algn="just">
              <a:lnSpc>
                <a:spcPct val="150000"/>
              </a:lnSpc>
              <a:spcBef>
                <a:spcPts val="30"/>
              </a:spcBef>
            </a:pPr>
            <a:r>
              <a:rPr lang="en-GB" sz="2400" dirty="0"/>
              <a:t>Create new features or transform existing ones to enhance predictive power, encode categorical variables into numerical representations, and perform data splitting for training, validation, and testing sets to evaluate recommendation system performance.</a:t>
            </a:r>
            <a:endParaRPr lang="en-US" sz="2400" dirty="0"/>
          </a:p>
        </p:txBody>
      </p:sp>
    </p:spTree>
    <p:extLst>
      <p:ext uri="{BB962C8B-B14F-4D97-AF65-F5344CB8AC3E}">
        <p14:creationId xmlns:p14="http://schemas.microsoft.com/office/powerpoint/2010/main" val="37846774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2527" y="627797"/>
            <a:ext cx="10058400" cy="237471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2527" y="3998793"/>
            <a:ext cx="10058400" cy="2483893"/>
          </a:xfrm>
          <a:prstGeom prst="rect">
            <a:avLst/>
          </a:prstGeom>
        </p:spPr>
      </p:pic>
    </p:spTree>
    <p:extLst>
      <p:ext uri="{BB962C8B-B14F-4D97-AF65-F5344CB8AC3E}">
        <p14:creationId xmlns:p14="http://schemas.microsoft.com/office/powerpoint/2010/main" val="16449189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BD1B3F62-773C-C4C2-3BC4-C56EF07D9BD4}"/>
              </a:ext>
            </a:extLst>
          </p:cNvPr>
          <p:cNvSpPr/>
          <p:nvPr/>
        </p:nvSpPr>
        <p:spPr>
          <a:xfrm>
            <a:off x="4457763" y="2967335"/>
            <a:ext cx="3276474" cy="923330"/>
          </a:xfrm>
          <a:prstGeom prst="rect">
            <a:avLst/>
          </a:prstGeom>
          <a:noFill/>
        </p:spPr>
        <p:txBody>
          <a:bodyPr wrap="none" lIns="91440" tIns="45720" rIns="91440" bIns="45720">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Thank You</a:t>
            </a: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30479299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8A1B926-A25B-E777-CEFA-D268CF3FCC36}"/>
              </a:ext>
            </a:extLst>
          </p:cNvPr>
          <p:cNvSpPr>
            <a:spLocks noGrp="1"/>
          </p:cNvSpPr>
          <p:nvPr>
            <p:ph type="title"/>
          </p:nvPr>
        </p:nvSpPr>
        <p:spPr>
          <a:xfrm>
            <a:off x="304800" y="365125"/>
            <a:ext cx="10683240" cy="1325563"/>
          </a:xfrm>
        </p:spPr>
        <p:txBody>
          <a:bodyPr>
            <a:normAutofit/>
          </a:bodyPr>
          <a:lstStyle/>
          <a:p>
            <a:r>
              <a:rPr lang="en-US" sz="3600" u="sng" dirty="0">
                <a:solidFill>
                  <a:schemeClr val="tx1">
                    <a:lumMod val="95000"/>
                  </a:schemeClr>
                </a:solidFill>
              </a:rPr>
              <a:t>Abstract of our project</a:t>
            </a:r>
            <a:r>
              <a:rPr lang="en-US" sz="3600" u="sng" dirty="0">
                <a:solidFill>
                  <a:schemeClr val="bg1"/>
                </a:solidFill>
              </a:rPr>
              <a:t/>
            </a:r>
            <a:br>
              <a:rPr lang="en-US" sz="3600" u="sng" dirty="0">
                <a:solidFill>
                  <a:schemeClr val="bg1"/>
                </a:solidFill>
              </a:rPr>
            </a:br>
            <a:endParaRPr lang="en-US" sz="3600" u="sng" dirty="0">
              <a:solidFill>
                <a:schemeClr val="bg1"/>
              </a:solidFill>
            </a:endParaRPr>
          </a:p>
        </p:txBody>
      </p:sp>
      <p:sp>
        <p:nvSpPr>
          <p:cNvPr id="3" name="Content Placeholder 2">
            <a:extLst>
              <a:ext uri="{FF2B5EF4-FFF2-40B4-BE49-F238E27FC236}">
                <a16:creationId xmlns:a16="http://schemas.microsoft.com/office/drawing/2014/main" xmlns="" id="{9A5A9FB4-FBB8-DB57-8341-38CB97EEB9D2}"/>
              </a:ext>
            </a:extLst>
          </p:cNvPr>
          <p:cNvSpPr>
            <a:spLocks noGrp="1"/>
          </p:cNvSpPr>
          <p:nvPr>
            <p:ph idx="1"/>
          </p:nvPr>
        </p:nvSpPr>
        <p:spPr>
          <a:xfrm>
            <a:off x="216815" y="1253765"/>
            <a:ext cx="11546560" cy="5514680"/>
          </a:xfrm>
        </p:spPr>
        <p:txBody>
          <a:bodyPr>
            <a:normAutofit fontScale="92500" lnSpcReduction="20000"/>
          </a:bodyPr>
          <a:lstStyle/>
          <a:p>
            <a:r>
              <a:rPr lang="en-GB" dirty="0"/>
              <a:t>In the vast landscape of literature, navigating to find the perfect book can be a daunting task for readers. To address this challenge, this paper introduces a Book Recommendation System (BRS) empowered by machine learning algorithms. By amalgamating user data, book metadata, and advanced analytics, the BRS creates personalized recommendations tailored to individual preferences. Through collaborative filtering techniques, the system identifies hidden patterns in user </a:t>
            </a:r>
            <a:r>
              <a:rPr lang="en-GB" dirty="0" err="1"/>
              <a:t>behavior</a:t>
            </a:r>
            <a:r>
              <a:rPr lang="en-GB" dirty="0"/>
              <a:t>, enabling it to suggest books that resonate with their tastes. Additionally, natural language processing methods extract insights from book summaries and reviews, enriching the recommendation process with nuanced understanding of content and user preferences.</a:t>
            </a:r>
          </a:p>
          <a:p>
            <a:r>
              <a:rPr lang="en-GB" dirty="0"/>
              <a:t>Furthermore, the BRS employs a user-centric interface, allowing readers to provide feedback, refine their preferences, and explore curated lists. Evaluation against benchmark datasets showcases the system's superior performance, affirming its efficacy in delivering engaging and tailored book recommendations. This research contributes to the advancement of personalized recommendation systems in the literary domain, offering readers an immersive and enriching journey through the world of books.</a:t>
            </a:r>
          </a:p>
          <a:p>
            <a:endParaRPr lang="en-US" sz="2000" dirty="0">
              <a:solidFill>
                <a:schemeClr val="bg1"/>
              </a:solidFill>
            </a:endParaRPr>
          </a:p>
        </p:txBody>
      </p:sp>
    </p:spTree>
    <p:extLst>
      <p:ext uri="{BB962C8B-B14F-4D97-AF65-F5344CB8AC3E}">
        <p14:creationId xmlns:p14="http://schemas.microsoft.com/office/powerpoint/2010/main" val="1137477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586E9E-2F61-4E43-B147-D3397148242B}"/>
              </a:ext>
            </a:extLst>
          </p:cNvPr>
          <p:cNvSpPr>
            <a:spLocks noGrp="1"/>
          </p:cNvSpPr>
          <p:nvPr>
            <p:ph type="title"/>
          </p:nvPr>
        </p:nvSpPr>
        <p:spPr>
          <a:xfrm>
            <a:off x="298704" y="154813"/>
            <a:ext cx="10515600" cy="787019"/>
          </a:xfrm>
        </p:spPr>
        <p:txBody>
          <a:bodyPr>
            <a:normAutofit/>
          </a:bodyPr>
          <a:lstStyle/>
          <a:p>
            <a:r>
              <a:rPr lang="en-US" sz="4000" dirty="0"/>
              <a:t>Existing system</a:t>
            </a:r>
            <a:endParaRPr lang="en-IN" sz="4000" dirty="0"/>
          </a:p>
        </p:txBody>
      </p:sp>
      <p:sp>
        <p:nvSpPr>
          <p:cNvPr id="3" name="Content Placeholder 2">
            <a:extLst>
              <a:ext uri="{FF2B5EF4-FFF2-40B4-BE49-F238E27FC236}">
                <a16:creationId xmlns:a16="http://schemas.microsoft.com/office/drawing/2014/main" xmlns="" id="{D028CACB-E77E-FCE6-DC72-828B7F22DE48}"/>
              </a:ext>
            </a:extLst>
          </p:cNvPr>
          <p:cNvSpPr>
            <a:spLocks noGrp="1"/>
          </p:cNvSpPr>
          <p:nvPr>
            <p:ph idx="1"/>
          </p:nvPr>
        </p:nvSpPr>
        <p:spPr>
          <a:xfrm>
            <a:off x="298704" y="1020953"/>
            <a:ext cx="10233800" cy="1914271"/>
          </a:xfrm>
        </p:spPr>
        <p:txBody>
          <a:bodyPr>
            <a:noAutofit/>
          </a:bodyPr>
          <a:lstStyle/>
          <a:p>
            <a:pPr marL="0" indent="0">
              <a:buNone/>
            </a:pPr>
            <a:r>
              <a:rPr lang="en-GB" sz="2000" dirty="0"/>
              <a:t>Amazon's Book Recommendation System integrates collaborative and content-based filtering with contextual data analysis to personalize recommendations. By </a:t>
            </a:r>
            <a:r>
              <a:rPr lang="en-GB" sz="2000" dirty="0" err="1"/>
              <a:t>analyzing</a:t>
            </a:r>
            <a:r>
              <a:rPr lang="en-GB" sz="2000" dirty="0"/>
              <a:t> user </a:t>
            </a:r>
            <a:r>
              <a:rPr lang="en-GB" sz="2000" dirty="0" err="1"/>
              <a:t>behavior</a:t>
            </a:r>
            <a:r>
              <a:rPr lang="en-GB" sz="2000" dirty="0"/>
              <a:t> and book attributes, it suggests relevant titles tailored to individual preferences. Natural language processing techniques enrich the system's understanding of book content, ensuring accurate matches. Continuous refinement through metrics like precision and recall optimizes user engagement and book discovery.</a:t>
            </a:r>
            <a:endParaRPr lang="en-IN" sz="2000" dirty="0">
              <a:latin typeface="Aptos Display" panose="020B0004020202020204" pitchFamily="34" charset="0"/>
            </a:endParaRPr>
          </a:p>
        </p:txBody>
      </p:sp>
      <p:sp>
        <p:nvSpPr>
          <p:cNvPr id="4" name="TextBox 3">
            <a:extLst>
              <a:ext uri="{FF2B5EF4-FFF2-40B4-BE49-F238E27FC236}">
                <a16:creationId xmlns:a16="http://schemas.microsoft.com/office/drawing/2014/main" xmlns="" id="{2B6FC3E7-C60B-F830-73DC-E60E4E0945E1}"/>
              </a:ext>
            </a:extLst>
          </p:cNvPr>
          <p:cNvSpPr txBox="1"/>
          <p:nvPr/>
        </p:nvSpPr>
        <p:spPr>
          <a:xfrm>
            <a:off x="298704" y="3014345"/>
            <a:ext cx="4081272" cy="646331"/>
          </a:xfrm>
          <a:prstGeom prst="rect">
            <a:avLst/>
          </a:prstGeom>
          <a:noFill/>
        </p:spPr>
        <p:txBody>
          <a:bodyPr wrap="square" rtlCol="0">
            <a:spAutoFit/>
          </a:bodyPr>
          <a:lstStyle/>
          <a:p>
            <a:r>
              <a:rPr lang="en-US" sz="3600" dirty="0"/>
              <a:t>Proposing System</a:t>
            </a:r>
            <a:endParaRPr lang="en-IN" sz="3600" dirty="0"/>
          </a:p>
        </p:txBody>
      </p:sp>
      <p:sp>
        <p:nvSpPr>
          <p:cNvPr id="6" name="TextBox 5">
            <a:extLst>
              <a:ext uri="{FF2B5EF4-FFF2-40B4-BE49-F238E27FC236}">
                <a16:creationId xmlns:a16="http://schemas.microsoft.com/office/drawing/2014/main" xmlns="" id="{52FE086D-913B-2889-E193-F27049AB2978}"/>
              </a:ext>
            </a:extLst>
          </p:cNvPr>
          <p:cNvSpPr txBox="1"/>
          <p:nvPr/>
        </p:nvSpPr>
        <p:spPr>
          <a:xfrm>
            <a:off x="298704" y="3739797"/>
            <a:ext cx="10363200" cy="1938992"/>
          </a:xfrm>
          <a:prstGeom prst="rect">
            <a:avLst/>
          </a:prstGeom>
          <a:noFill/>
        </p:spPr>
        <p:txBody>
          <a:bodyPr wrap="square" rtlCol="0">
            <a:spAutoFit/>
          </a:bodyPr>
          <a:lstStyle/>
          <a:p>
            <a:r>
              <a:rPr lang="en-IN" sz="2000" dirty="0" smtClean="0"/>
              <a:t>Our </a:t>
            </a:r>
            <a:r>
              <a:rPr lang="en-IN" sz="2000" dirty="0"/>
              <a:t>proposed Book Recommendation System integrates collaborative filtering, content-based analysis, and advanced machine learning algorithms. Leveraging user interaction data and book metadata, it generates personalized recommendations. Natural language processing enriches content understanding, enhancing recommendation accuracy. Continuous refinement through user feedback ensures the system adapts to evolving preferences, fostering engaging book discovery.</a:t>
            </a:r>
            <a:endParaRPr lang="en-IN" sz="2000" dirty="0"/>
          </a:p>
        </p:txBody>
      </p:sp>
    </p:spTree>
    <p:extLst>
      <p:ext uri="{BB962C8B-B14F-4D97-AF65-F5344CB8AC3E}">
        <p14:creationId xmlns:p14="http://schemas.microsoft.com/office/powerpoint/2010/main" val="823653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158297-D30B-983D-7948-1C1D4CDAB22D}"/>
              </a:ext>
            </a:extLst>
          </p:cNvPr>
          <p:cNvSpPr>
            <a:spLocks noGrp="1"/>
          </p:cNvSpPr>
          <p:nvPr>
            <p:ph type="title"/>
          </p:nvPr>
        </p:nvSpPr>
        <p:spPr/>
        <p:txBody>
          <a:bodyPr/>
          <a:lstStyle/>
          <a:p>
            <a:r>
              <a:rPr lang="en-US" u="sng" dirty="0">
                <a:solidFill>
                  <a:schemeClr val="tx1"/>
                </a:solidFill>
              </a:rPr>
              <a:t>Objective of the project</a:t>
            </a:r>
          </a:p>
        </p:txBody>
      </p:sp>
      <p:sp>
        <p:nvSpPr>
          <p:cNvPr id="3" name="Content Placeholder 2">
            <a:extLst>
              <a:ext uri="{FF2B5EF4-FFF2-40B4-BE49-F238E27FC236}">
                <a16:creationId xmlns:a16="http://schemas.microsoft.com/office/drawing/2014/main" xmlns="" id="{6593DA6B-1B5A-33BF-1A56-FC842380A68E}"/>
              </a:ext>
            </a:extLst>
          </p:cNvPr>
          <p:cNvSpPr>
            <a:spLocks noGrp="1"/>
          </p:cNvSpPr>
          <p:nvPr>
            <p:ph idx="1"/>
          </p:nvPr>
        </p:nvSpPr>
        <p:spPr>
          <a:xfrm>
            <a:off x="838200" y="1619250"/>
            <a:ext cx="10515600" cy="5153025"/>
          </a:xfrm>
        </p:spPr>
        <p:txBody>
          <a:bodyPr/>
          <a:lstStyle/>
          <a:p>
            <a:r>
              <a:rPr lang="en-GB" dirty="0"/>
              <a:t>The objective of the project is to design and implement a robust Book Recommendation System using machine learning techniques. This system aims to provide personalized book suggestions to users based on their preferences and </a:t>
            </a:r>
            <a:r>
              <a:rPr lang="en-GB" dirty="0" err="1"/>
              <a:t>behavior</a:t>
            </a:r>
            <a:r>
              <a:rPr lang="en-GB" dirty="0"/>
              <a:t>. By leveraging advanced algorithms and data analysis, the goal is to enhance user satisfaction, increase book discovery, and improve engagement with the platform. Finally, the project aims to contribute to the advancement of recommendation systems in the literary domain, offering a seamless and enjoyable reading experience for users.</a:t>
            </a:r>
            <a:endParaRPr lang="en-US" dirty="0">
              <a:solidFill>
                <a:schemeClr val="bg1"/>
              </a:solidFill>
            </a:endParaRPr>
          </a:p>
        </p:txBody>
      </p:sp>
    </p:spTree>
    <p:extLst>
      <p:ext uri="{BB962C8B-B14F-4D97-AF65-F5344CB8AC3E}">
        <p14:creationId xmlns:p14="http://schemas.microsoft.com/office/powerpoint/2010/main" val="2510634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F751C79-F6F4-8097-699B-C1D65EAF5DD0}"/>
              </a:ext>
            </a:extLst>
          </p:cNvPr>
          <p:cNvSpPr>
            <a:spLocks noGrp="1"/>
          </p:cNvSpPr>
          <p:nvPr>
            <p:ph type="title"/>
          </p:nvPr>
        </p:nvSpPr>
        <p:spPr>
          <a:xfrm>
            <a:off x="257175" y="365125"/>
            <a:ext cx="11096625" cy="1325563"/>
          </a:xfrm>
        </p:spPr>
        <p:txBody>
          <a:bodyPr>
            <a:normAutofit/>
          </a:bodyPr>
          <a:lstStyle/>
          <a:p>
            <a:r>
              <a:rPr lang="en-US" sz="3200" u="sng" dirty="0" smtClean="0">
                <a:solidFill>
                  <a:schemeClr val="tx1"/>
                </a:solidFill>
              </a:rPr>
              <a:t>BOOK RECOMMENDATION SYSTEM USING MACHINE LEARNING</a:t>
            </a:r>
            <a:endParaRPr lang="en-US" sz="3200" u="sng" dirty="0">
              <a:solidFill>
                <a:schemeClr val="tx1"/>
              </a:solidFill>
            </a:endParaRPr>
          </a:p>
        </p:txBody>
      </p:sp>
      <p:sp>
        <p:nvSpPr>
          <p:cNvPr id="3" name="Content Placeholder 2">
            <a:extLst>
              <a:ext uri="{FF2B5EF4-FFF2-40B4-BE49-F238E27FC236}">
                <a16:creationId xmlns:a16="http://schemas.microsoft.com/office/drawing/2014/main" xmlns="" id="{E2842913-1884-9E48-21AA-4D11755A1736}"/>
              </a:ext>
            </a:extLst>
          </p:cNvPr>
          <p:cNvSpPr>
            <a:spLocks noGrp="1"/>
          </p:cNvSpPr>
          <p:nvPr>
            <p:ph idx="1"/>
          </p:nvPr>
        </p:nvSpPr>
        <p:spPr>
          <a:xfrm>
            <a:off x="323850" y="1910687"/>
            <a:ext cx="11029950" cy="4544704"/>
          </a:xfrm>
        </p:spPr>
        <p:txBody>
          <a:bodyPr>
            <a:normAutofit fontScale="92500"/>
          </a:bodyPr>
          <a:lstStyle/>
          <a:p>
            <a:r>
              <a:rPr lang="en-GB" dirty="0"/>
              <a:t>T</a:t>
            </a:r>
            <a:r>
              <a:rPr lang="en-GB" dirty="0" smtClean="0"/>
              <a:t>he </a:t>
            </a:r>
            <a:r>
              <a:rPr lang="en-GB" dirty="0"/>
              <a:t>Book Recommendation System enhances natural language understanding, allowing for deeper insights into user preferences and book content.</a:t>
            </a:r>
          </a:p>
          <a:p>
            <a:r>
              <a:rPr lang="en-GB" dirty="0"/>
              <a:t>Personalized Recommendations: Leveraging machine learning techniques, the system generates personalized suggestions by </a:t>
            </a:r>
            <a:r>
              <a:rPr lang="en-GB" dirty="0" err="1"/>
              <a:t>analyzing</a:t>
            </a:r>
            <a:r>
              <a:rPr lang="en-GB" dirty="0"/>
              <a:t> user interactions, book </a:t>
            </a:r>
            <a:r>
              <a:rPr lang="en-GB" dirty="0" smtClean="0"/>
              <a:t>metadata.</a:t>
            </a:r>
            <a:endParaRPr lang="en-GB" dirty="0"/>
          </a:p>
          <a:p>
            <a:r>
              <a:rPr lang="en-GB" dirty="0"/>
              <a:t>Continuous Learning: The system continuously learns and adapts to user feedback, improving recommendation accuracy and relevance over time.</a:t>
            </a:r>
          </a:p>
          <a:p>
            <a:r>
              <a:rPr lang="en-GB" dirty="0"/>
              <a:t>Enhanced Reading Experience: By providing tailored recommendations, the system enhances the reading experience for users, facilitating book discovery and engagement.</a:t>
            </a:r>
          </a:p>
          <a:p>
            <a:endParaRPr lang="en-US" dirty="0">
              <a:solidFill>
                <a:srgbClr val="7030A0"/>
              </a:solidFill>
            </a:endParaRPr>
          </a:p>
        </p:txBody>
      </p:sp>
    </p:spTree>
    <p:extLst>
      <p:ext uri="{BB962C8B-B14F-4D97-AF65-F5344CB8AC3E}">
        <p14:creationId xmlns:p14="http://schemas.microsoft.com/office/powerpoint/2010/main" val="15853148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3821556-825C-EDAC-D568-63382A525744}"/>
              </a:ext>
            </a:extLst>
          </p:cNvPr>
          <p:cNvSpPr>
            <a:spLocks noGrp="1"/>
          </p:cNvSpPr>
          <p:nvPr>
            <p:ph type="title"/>
          </p:nvPr>
        </p:nvSpPr>
        <p:spPr>
          <a:xfrm>
            <a:off x="89647" y="365125"/>
            <a:ext cx="11264153" cy="1325563"/>
          </a:xfrm>
        </p:spPr>
        <p:txBody>
          <a:bodyPr/>
          <a:lstStyle/>
          <a:p>
            <a:r>
              <a:rPr lang="en-US" dirty="0"/>
              <a:t> </a:t>
            </a:r>
            <a:r>
              <a:rPr lang="en-US" sz="4800" u="sng" dirty="0"/>
              <a:t>Data set collection and Attributes</a:t>
            </a:r>
          </a:p>
        </p:txBody>
      </p:sp>
      <p:sp>
        <p:nvSpPr>
          <p:cNvPr id="3" name="Content Placeholder 2">
            <a:extLst>
              <a:ext uri="{FF2B5EF4-FFF2-40B4-BE49-F238E27FC236}">
                <a16:creationId xmlns:a16="http://schemas.microsoft.com/office/drawing/2014/main" xmlns="" id="{DBF27ECB-204F-FD9A-DCDF-141AB3CBED49}"/>
              </a:ext>
            </a:extLst>
          </p:cNvPr>
          <p:cNvSpPr>
            <a:spLocks noGrp="1"/>
          </p:cNvSpPr>
          <p:nvPr>
            <p:ph idx="1"/>
          </p:nvPr>
        </p:nvSpPr>
        <p:spPr>
          <a:xfrm>
            <a:off x="206188" y="1825624"/>
            <a:ext cx="11147612" cy="4784725"/>
          </a:xfrm>
        </p:spPr>
        <p:txBody>
          <a:bodyPr>
            <a:normAutofit/>
          </a:bodyPr>
          <a:lstStyle/>
          <a:p>
            <a:pPr>
              <a:lnSpc>
                <a:spcPct val="100000"/>
              </a:lnSpc>
            </a:pPr>
            <a:r>
              <a:rPr lang="en-US" sz="2400" dirty="0">
                <a:cs typeface="Times New Roman" panose="02020603050405020304" pitchFamily="18" charset="0"/>
              </a:rPr>
              <a:t>The Kaggle dataset was utilized to create this system. Kaggle is a web-based data science project that allows people to publish and find datasets, explore and create models in a web based data science project, and solve challenges. The dataset derived is an imbalanced dataset and is already a processed one. </a:t>
            </a:r>
            <a:endParaRPr lang="en-US" sz="2400" dirty="0"/>
          </a:p>
          <a:p>
            <a:r>
              <a:rPr lang="en-US" sz="2400" dirty="0"/>
              <a:t>We had taken the dataset from Kaggle in which there are 3277 rows  and 10 attributes.</a:t>
            </a:r>
          </a:p>
          <a:p>
            <a:pPr>
              <a:lnSpc>
                <a:spcPct val="100000"/>
              </a:lnSpc>
            </a:pPr>
            <a:r>
              <a:rPr lang="en-US" sz="2400" dirty="0"/>
              <a:t>Attributes are  pH value , Hardness , Solids ,Chloramines , Sulfate , Conductivity , Organic carbon , Trihalomethanes , Turbidity , Potability.</a:t>
            </a:r>
          </a:p>
          <a:p>
            <a:pPr>
              <a:lnSpc>
                <a:spcPct val="100000"/>
              </a:lnSpc>
            </a:pPr>
            <a:r>
              <a:rPr lang="en-US" sz="2400" dirty="0"/>
              <a:t> Based on the 10 attributes the machine learning algorithm will drive some insights and correlation between various attributes which results to define potability either 1-safe water and 0-unsafe wate</a:t>
            </a:r>
            <a:r>
              <a:rPr lang="en-US" dirty="0"/>
              <a:t>r</a:t>
            </a:r>
            <a:endParaRPr lang="en-US" sz="2600" dirty="0"/>
          </a:p>
          <a:p>
            <a:pPr marL="0" indent="0">
              <a:buNone/>
            </a:pPr>
            <a:endParaRPr lang="en-US" dirty="0"/>
          </a:p>
        </p:txBody>
      </p:sp>
    </p:spTree>
    <p:extLst>
      <p:ext uri="{BB962C8B-B14F-4D97-AF65-F5344CB8AC3E}">
        <p14:creationId xmlns:p14="http://schemas.microsoft.com/office/powerpoint/2010/main" val="1173704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B51897F-8336-8432-08FB-B3FC038D1647}"/>
              </a:ext>
            </a:extLst>
          </p:cNvPr>
          <p:cNvSpPr>
            <a:spLocks noGrp="1"/>
          </p:cNvSpPr>
          <p:nvPr>
            <p:ph type="title"/>
          </p:nvPr>
        </p:nvSpPr>
        <p:spPr>
          <a:xfrm>
            <a:off x="247650" y="365125"/>
            <a:ext cx="11106150" cy="815975"/>
          </a:xfrm>
        </p:spPr>
        <p:txBody>
          <a:bodyPr>
            <a:normAutofit fontScale="90000"/>
          </a:bodyPr>
          <a:lstStyle/>
          <a:p>
            <a:r>
              <a:rPr lang="en-US" dirty="0"/>
              <a:t> </a:t>
            </a:r>
            <a:r>
              <a:rPr lang="en-US" b="1" u="sng" dirty="0"/>
              <a:t>Attributes</a:t>
            </a:r>
          </a:p>
        </p:txBody>
      </p:sp>
      <p:sp>
        <p:nvSpPr>
          <p:cNvPr id="3" name="Content Placeholder 2">
            <a:extLst>
              <a:ext uri="{FF2B5EF4-FFF2-40B4-BE49-F238E27FC236}">
                <a16:creationId xmlns:a16="http://schemas.microsoft.com/office/drawing/2014/main" xmlns="" id="{B74F3216-5337-85EB-16FE-8E25578AF1BA}"/>
              </a:ext>
            </a:extLst>
          </p:cNvPr>
          <p:cNvSpPr>
            <a:spLocks noGrp="1"/>
          </p:cNvSpPr>
          <p:nvPr>
            <p:ph idx="1"/>
          </p:nvPr>
        </p:nvSpPr>
        <p:spPr>
          <a:xfrm>
            <a:off x="247650" y="1181100"/>
            <a:ext cx="11791950" cy="5410200"/>
          </a:xfrm>
        </p:spPr>
        <p:txBody>
          <a:bodyPr>
            <a:normAutofit lnSpcReduction="10000"/>
          </a:bodyPr>
          <a:lstStyle/>
          <a:p>
            <a:r>
              <a:rPr lang="en-GB" sz="3000" b="1" dirty="0"/>
              <a:t>User Interaction Data</a:t>
            </a:r>
            <a:r>
              <a:rPr lang="en-GB" b="1" dirty="0"/>
              <a:t>: </a:t>
            </a:r>
            <a:r>
              <a:rPr lang="en-GB" dirty="0"/>
              <a:t>This includes user ratings, browsing history, purchase </a:t>
            </a:r>
            <a:r>
              <a:rPr lang="en-GB" dirty="0" err="1"/>
              <a:t>behavior</a:t>
            </a:r>
            <a:r>
              <a:rPr lang="en-GB" dirty="0"/>
              <a:t>, and interactions with the recommendation system, providing insights into individual preferences and </a:t>
            </a:r>
            <a:r>
              <a:rPr lang="en-GB" dirty="0" err="1"/>
              <a:t>behavior</a:t>
            </a:r>
            <a:r>
              <a:rPr lang="en-GB" dirty="0" smtClean="0"/>
              <a:t>.</a:t>
            </a:r>
            <a:endParaRPr lang="en-GB" dirty="0"/>
          </a:p>
          <a:p>
            <a:r>
              <a:rPr lang="en-GB" sz="3000" b="1" dirty="0"/>
              <a:t>Book Metadata</a:t>
            </a:r>
            <a:r>
              <a:rPr lang="en-GB" dirty="0"/>
              <a:t>: Attributes such as genre, author, publication date, and book descriptions offer information about the content and characteristics of each book in the system's database</a:t>
            </a:r>
            <a:r>
              <a:rPr lang="en-GB" dirty="0" smtClean="0"/>
              <a:t>.</a:t>
            </a:r>
            <a:endParaRPr lang="en-GB" dirty="0"/>
          </a:p>
          <a:p>
            <a:r>
              <a:rPr lang="en-GB" b="1" dirty="0"/>
              <a:t>Natural Language Processing (NLP) Features</a:t>
            </a:r>
            <a:r>
              <a:rPr lang="en-GB" dirty="0"/>
              <a:t>: NLP techniques extract insights from textual data such as book summaries, reviews, and user queries, enriching the recommendation process with nuanced understanding of content and user preferences</a:t>
            </a:r>
            <a:r>
              <a:rPr lang="en-GB" dirty="0" smtClean="0"/>
              <a:t>.</a:t>
            </a:r>
            <a:endParaRPr lang="en-GB" dirty="0"/>
          </a:p>
          <a:p>
            <a:r>
              <a:rPr lang="en-GB" b="1" dirty="0"/>
              <a:t>Collaborative Filtering Signals</a:t>
            </a:r>
            <a:r>
              <a:rPr lang="en-GB" dirty="0"/>
              <a:t>: These signals capture similarities among users or items based on past interactions, enabling the system to make recommendations by identifying patterns and preferences shared among users</a:t>
            </a:r>
            <a:r>
              <a:rPr lang="en-GB" dirty="0" smtClean="0"/>
              <a:t>.</a:t>
            </a:r>
            <a:endParaRPr lang="en-GB" dirty="0"/>
          </a:p>
        </p:txBody>
      </p:sp>
    </p:spTree>
    <p:extLst>
      <p:ext uri="{BB962C8B-B14F-4D97-AF65-F5344CB8AC3E}">
        <p14:creationId xmlns:p14="http://schemas.microsoft.com/office/powerpoint/2010/main" val="2547822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xmlns="" id="{771A5F7F-08EF-F701-3F07-D96622DDD768}"/>
              </a:ext>
            </a:extLst>
          </p:cNvPr>
          <p:cNvSpPr>
            <a:spLocks noGrp="1"/>
          </p:cNvSpPr>
          <p:nvPr>
            <p:ph idx="1"/>
          </p:nvPr>
        </p:nvSpPr>
        <p:spPr>
          <a:xfrm>
            <a:off x="212566" y="596900"/>
            <a:ext cx="11401679" cy="6261100"/>
          </a:xfrm>
        </p:spPr>
        <p:txBody>
          <a:bodyPr>
            <a:normAutofit/>
          </a:bodyPr>
          <a:lstStyle/>
          <a:p>
            <a:r>
              <a:rPr lang="en-GB" b="1" dirty="0"/>
              <a:t>Content-Based Analysis: </a:t>
            </a:r>
            <a:r>
              <a:rPr lang="en-GB" dirty="0"/>
              <a:t>Attributes derived from book content such as keywords, themes, and sentiment analysis contribute to personalized recommendations by matching books with similar attributes to those previously enjoyed by the user.</a:t>
            </a:r>
          </a:p>
          <a:p>
            <a:r>
              <a:rPr lang="en-GB" b="1" dirty="0" smtClean="0"/>
              <a:t>Contextual </a:t>
            </a:r>
            <a:r>
              <a:rPr lang="en-GB" b="1" dirty="0"/>
              <a:t>Information: </a:t>
            </a:r>
            <a:r>
              <a:rPr lang="en-GB" dirty="0"/>
              <a:t>Factors such as time of day, location, device used, and browsing context provide contextual cues that influence the relevance and suitability of recommendations in different situations.</a:t>
            </a:r>
          </a:p>
          <a:p>
            <a:r>
              <a:rPr lang="en-GB" b="1" dirty="0"/>
              <a:t>Recommendation Scores: </a:t>
            </a:r>
            <a:r>
              <a:rPr lang="en-GB" dirty="0"/>
              <a:t>Scores or rankings assigned to recommended books indicate their predicted relevance or suitability for the user based on the combination of attributes and algorithms used by the system.</a:t>
            </a:r>
          </a:p>
          <a:p>
            <a:r>
              <a:rPr lang="en-GB" b="1" dirty="0"/>
              <a:t>Feedback Mechanisms: </a:t>
            </a:r>
            <a:r>
              <a:rPr lang="en-GB" dirty="0"/>
              <a:t>User feedback, including explicit ratings, likes, dislikes, and implicit signals such as clicks and dwell time, enables the system to learn and adapt to user preferences over time.</a:t>
            </a:r>
          </a:p>
          <a:p>
            <a:pPr marL="0" indent="0">
              <a:lnSpc>
                <a:spcPct val="100000"/>
              </a:lnSpc>
              <a:spcBef>
                <a:spcPts val="110"/>
              </a:spcBef>
              <a:buNone/>
            </a:pPr>
            <a:r>
              <a:rPr lang="en-US" sz="2400" dirty="0"/>
              <a:t>			            </a:t>
            </a:r>
            <a:endParaRPr lang="en-US" sz="24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947383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5469" y="873457"/>
            <a:ext cx="10017456" cy="5322627"/>
          </a:xfrm>
          <a:prstGeom prst="rect">
            <a:avLst/>
          </a:prstGeom>
        </p:spPr>
      </p:pic>
    </p:spTree>
    <p:extLst>
      <p:ext uri="{BB962C8B-B14F-4D97-AF65-F5344CB8AC3E}">
        <p14:creationId xmlns:p14="http://schemas.microsoft.com/office/powerpoint/2010/main" val="2142797574"/>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2.xml><?xml version="1.0" encoding="utf-8"?>
<ds:datastoreItem xmlns:ds="http://schemas.openxmlformats.org/officeDocument/2006/customXml" ds:itemID="{5AF23494-F630-4E01-81EA-AA2F2975971E}">
  <ds:schemaRefs>
    <ds:schemaRef ds:uri="http://purl.org/dc/terms/"/>
    <ds:schemaRef ds:uri="http://schemas.openxmlformats.org/package/2006/metadata/core-properties"/>
    <ds:schemaRef ds:uri="16c05727-aa75-4e4a-9b5f-8a80a1165891"/>
    <ds:schemaRef ds:uri="http://schemas.microsoft.com/office/2006/documentManagement/types"/>
    <ds:schemaRef ds:uri="http://schemas.microsoft.com/office/infopath/2007/PartnerControls"/>
    <ds:schemaRef ds:uri="http://purl.org/dc/elements/1.1/"/>
    <ds:schemaRef ds:uri="http://schemas.microsoft.com/office/2006/metadata/properties"/>
    <ds:schemaRef ds:uri="71af3243-3dd4-4a8d-8c0d-dd76da1f02a5"/>
    <ds:schemaRef ds:uri="http://www.w3.org/XML/1998/namespace"/>
    <ds:schemaRef ds:uri="http://purl.org/dc/dcmitype/"/>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TM04033923[[fn=Depth]]</Template>
  <TotalTime>709</TotalTime>
  <Words>1010</Words>
  <Application>Microsoft Office PowerPoint</Application>
  <PresentationFormat>Widescreen</PresentationFormat>
  <Paragraphs>35</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Aptos</vt:lpstr>
      <vt:lpstr>Aptos Display</vt:lpstr>
      <vt:lpstr>Arial</vt:lpstr>
      <vt:lpstr>Calibri</vt:lpstr>
      <vt:lpstr>Corbel</vt:lpstr>
      <vt:lpstr>Segoe UI</vt:lpstr>
      <vt:lpstr>Times New Roman</vt:lpstr>
      <vt:lpstr>Depth</vt:lpstr>
      <vt:lpstr>BOOK  RECOMMENDATION SYSTEM  USING MACHINE LEARNING - BB21           ORCHU VENKATA ASHOK                             : 20471A1242  BOLIGARLA PENCHALA PRATHAP :   20471A1208  ORUGANTI JAYA KRISHNA                 : 20471A1243                      PROJECT GUIDE : SK.Mohammedjany,Asst Professor       </vt:lpstr>
      <vt:lpstr>Abstract of our project </vt:lpstr>
      <vt:lpstr>Existing system</vt:lpstr>
      <vt:lpstr>Objective of the project</vt:lpstr>
      <vt:lpstr>BOOK RECOMMENDATION SYSTEM USING MACHINE LEARNING</vt:lpstr>
      <vt:lpstr> Data set collection and Attributes</vt:lpstr>
      <vt:lpstr> Attributes</vt:lpstr>
      <vt:lpstr>PowerPoint Presentation</vt:lpstr>
      <vt:lpstr>PowerPoint Presentation</vt:lpstr>
      <vt:lpstr>Dataset pre-processing</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quality  prediction using                   Machine learning Techniques</dc:title>
  <dc:creator>Mukhesh Sai</dc:creator>
  <cp:lastModifiedBy>admin</cp:lastModifiedBy>
  <cp:revision>16</cp:revision>
  <dcterms:created xsi:type="dcterms:W3CDTF">2023-12-17T07:34:32Z</dcterms:created>
  <dcterms:modified xsi:type="dcterms:W3CDTF">2024-05-07T10:27:03Z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